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9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0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52025-3956-45C4-A8B3-A4C192B469C0}" type="datetimeFigureOut">
              <a:rPr lang="nl-NL" smtClean="0"/>
              <a:t>22-11-2023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14D0B-3A19-4EB0-8A31-1D3FBEC27C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2595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Design: Y. Wigleven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Auteur: K. Reintjes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2446-E5EA-432C-89E6-D53AFF0C50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0268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Design: Y. Wigleven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Auteur: K. Reintjes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2446-E5EA-432C-89E6-D53AFF0C50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8037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Design: Y. Wigleven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Auteur: K. Reintjes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2446-E5EA-432C-89E6-D53AFF0C50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8448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Design: Y. Wigleven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Auteur: K. Reintjes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2446-E5EA-432C-89E6-D53AFF0C50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151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Design: Y. Wigleven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Auteur: K. Reintjes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2446-E5EA-432C-89E6-D53AFF0C50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197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Design: Y. Wigleven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Auteur: K. Reintjes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2446-E5EA-432C-89E6-D53AFF0C50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1459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Design: Y. Wigleven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Auteur: K. Reintjes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2446-E5EA-432C-89E6-D53AFF0C50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6117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Design: Y. Wigleven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Auteur: K. Reintjes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2446-E5EA-432C-89E6-D53AFF0C50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579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Design: Y. Wigleven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Auteur: K. Reintjes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2446-E5EA-432C-89E6-D53AFF0C50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4949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Design: Y. Wigleven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Auteur: K. Reintjes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2446-E5EA-432C-89E6-D53AFF0C50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0916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Design: Y. Wigleven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Auteur: K. Reintjes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2446-E5EA-432C-89E6-D53AFF0C50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36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Design: Y. Wigleven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Auteur: K. Reintjes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D2446-E5EA-432C-89E6-D53AFF0C50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178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1DB861-8A4A-34E3-CC97-A6A6811E63AA}"/>
              </a:ext>
            </a:extLst>
          </p:cNvPr>
          <p:cNvSpPr txBox="1">
            <a:spLocks/>
          </p:cNvSpPr>
          <p:nvPr/>
        </p:nvSpPr>
        <p:spPr>
          <a:xfrm>
            <a:off x="272269" y="77911"/>
            <a:ext cx="8599462" cy="10620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300" b="1" dirty="0">
                <a:solidFill>
                  <a:srgbClr val="00B050"/>
                </a:solidFill>
              </a:rPr>
              <a:t>BENG</a:t>
            </a:r>
            <a:r>
              <a:rPr lang="nl-NL" sz="3300" b="1" dirty="0"/>
              <a:t> Bijna Energie Neutraal Gebouw</a:t>
            </a:r>
            <a:br>
              <a:rPr lang="nl-NL" sz="3300" b="1" dirty="0"/>
            </a:br>
            <a:r>
              <a:rPr lang="nl-NL" sz="3300" b="1" dirty="0">
                <a:solidFill>
                  <a:srgbClr val="00B050"/>
                </a:solidFill>
              </a:rPr>
              <a:t>TRIAS ENERGETICA </a:t>
            </a:r>
            <a:r>
              <a:rPr lang="nl-NL" sz="3300" b="1" dirty="0"/>
              <a:t>Energiedriehoek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4869BB5-CF5F-6012-F9A9-22A9A96BA0AD}"/>
              </a:ext>
            </a:extLst>
          </p:cNvPr>
          <p:cNvSpPr txBox="1"/>
          <p:nvPr/>
        </p:nvSpPr>
        <p:spPr>
          <a:xfrm>
            <a:off x="235395" y="3601632"/>
            <a:ext cx="86732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700" dirty="0">
                <a:latin typeface="Calibri" panose="020F0502020204030204"/>
              </a:rPr>
              <a:t>De genoemde zinnen uit de vaktaal naar het gewone Nederlands vertaald betekend:</a:t>
            </a:r>
          </a:p>
          <a:p>
            <a:pPr marL="557213" indent="-557213">
              <a:buFont typeface="+mj-lt"/>
              <a:buAutoNum type="arabicPeriod"/>
            </a:pPr>
            <a:r>
              <a:rPr lang="nl-NL" sz="2700" dirty="0">
                <a:latin typeface="Calibri" panose="020F0502020204030204"/>
              </a:rPr>
              <a:t>Beperk de benodigde energie hoeveelheid (Isoleren) </a:t>
            </a:r>
          </a:p>
          <a:p>
            <a:pPr marL="557213" indent="-557213">
              <a:buFont typeface="+mj-lt"/>
              <a:buAutoNum type="arabicPeriod"/>
            </a:pPr>
            <a:r>
              <a:rPr lang="nl-NL" sz="2700" dirty="0">
                <a:latin typeface="Calibri" panose="020F0502020204030204"/>
              </a:rPr>
              <a:t>Produceer de benodigde energie zelf (zonnepanelen) of koop duurzame energie.</a:t>
            </a:r>
            <a:endParaRPr lang="nl-NL" sz="2700" dirty="0"/>
          </a:p>
          <a:p>
            <a:pPr marL="557213" indent="-557213">
              <a:buFont typeface="+mj-lt"/>
              <a:buAutoNum type="arabicPeriod"/>
            </a:pPr>
            <a:r>
              <a:rPr lang="nl-NL" sz="2700" dirty="0">
                <a:latin typeface="Calibri" panose="020F0502020204030204"/>
              </a:rPr>
              <a:t>Minimaliseer het fossiele energie verbruik (geen Gas)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A94E65B-46B1-7966-F4EC-DC14F1FC3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056" y="1139952"/>
            <a:ext cx="2817888" cy="2401763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4819566-1DDE-8B26-3FAA-9A1622199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Design: Y. Wigleven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ACF1D47-5379-3F8D-4C20-B656C78E0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Auteur: K. Reintjes</a:t>
            </a:r>
          </a:p>
        </p:txBody>
      </p:sp>
    </p:spTree>
    <p:extLst>
      <p:ext uri="{BB962C8B-B14F-4D97-AF65-F5344CB8AC3E}">
        <p14:creationId xmlns:p14="http://schemas.microsoft.com/office/powerpoint/2010/main" val="2037249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29904917-F255-94A9-B518-9C010A15D57C}"/>
              </a:ext>
            </a:extLst>
          </p:cNvPr>
          <p:cNvSpPr txBox="1">
            <a:spLocks/>
          </p:cNvSpPr>
          <p:nvPr/>
        </p:nvSpPr>
        <p:spPr>
          <a:xfrm>
            <a:off x="73776" y="206679"/>
            <a:ext cx="8996449" cy="6149672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7213" indent="-557213">
              <a:lnSpc>
                <a:spcPct val="120000"/>
              </a:lnSpc>
              <a:buFont typeface="+mj-lt"/>
              <a:buAutoNum type="arabicPeriod"/>
            </a:pPr>
            <a:r>
              <a:rPr lang="nl-NL" sz="5475" dirty="0">
                <a:latin typeface="Arial" panose="020B0604020202020204" pitchFamily="34" charset="0"/>
                <a:cs typeface="Arial" panose="020B0604020202020204" pitchFamily="34" charset="0"/>
              </a:rPr>
              <a:t>Beperk de benodigde energie hoeveelheid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nl-NL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eerste stap naar gasvrij wonen moet ervoor zorgen dat de kosten van de vervolgstappen lager worden. Als je minder moet stoken kan de ketel kleiner en daarmee goedkoper.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Tocht, ongecontroleerde ventilatie  (wegsijpelen van warmte door kieren)</a:t>
            </a:r>
          </a:p>
          <a:p>
            <a:pPr marL="742950" indent="-7429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Gevelisolatie (HR++ glas)</a:t>
            </a:r>
          </a:p>
          <a:p>
            <a:pPr marL="742950" indent="-7429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Koudebruggen (wegnemen waar mogelijk) </a:t>
            </a:r>
          </a:p>
          <a:p>
            <a:pPr marL="742950" indent="-7429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Dakisolatie (R</a:t>
            </a:r>
            <a:r>
              <a:rPr lang="nl-NL" sz="4400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=6,3 » Kingspan PIR 14 cm dik)</a:t>
            </a:r>
          </a:p>
          <a:p>
            <a:pPr marL="742950" indent="-7429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Kopgevel (geen spouwisolatie; vernieuwen bestaande isolatie) </a:t>
            </a:r>
            <a:r>
              <a:rPr lang="nl-NL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vergunningplicht</a:t>
            </a:r>
          </a:p>
          <a:p>
            <a:pPr marL="742950" indent="-7429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Vloerisolatie (op de vloer </a:t>
            </a:r>
            <a:r>
              <a:rPr lang="nl-NL" sz="4400" dirty="0" err="1">
                <a:latin typeface="Arial" panose="020B0604020202020204" pitchFamily="34" charset="0"/>
                <a:cs typeface="Arial" panose="020B0604020202020204" pitchFamily="34" charset="0"/>
              </a:rPr>
              <a:t>ivm</a:t>
            </a: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 ontbreken kruipruimte)</a:t>
            </a:r>
          </a:p>
          <a:p>
            <a:pPr marL="742950" indent="-7429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Ventilatie (vraag gestuurde i.p.v. natuurlijke) </a:t>
            </a:r>
          </a:p>
          <a:p>
            <a:pPr marL="742950" indent="-7429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Koeling (Airco en zonwering)</a:t>
            </a:r>
          </a:p>
          <a:p>
            <a:pPr marL="900113" lvl="1" indent="-557213">
              <a:buFont typeface="+mj-lt"/>
              <a:buAutoNum type="arabicPeriod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 punten zijn naar efficiency gesorteerd (investering / besparing). De laagste energievraag brengt ook de laagste kosten voor de passende voorzieningen.</a:t>
            </a:r>
          </a:p>
          <a:p>
            <a:pPr marL="900113" lvl="1" indent="-557213">
              <a:buFont typeface="+mj-lt"/>
              <a:buAutoNum type="arabicPeriod"/>
            </a:pP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73688E9-B33B-93AB-E075-C443BAFCC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Design: Y. Wigleven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CB9DD93-5894-1E44-3558-797BCEDC9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Auteur: K. Reintjes</a:t>
            </a:r>
          </a:p>
        </p:txBody>
      </p:sp>
    </p:spTree>
    <p:extLst>
      <p:ext uri="{BB962C8B-B14F-4D97-AF65-F5344CB8AC3E}">
        <p14:creationId xmlns:p14="http://schemas.microsoft.com/office/powerpoint/2010/main" val="2846291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97279298-12B8-3DA4-37B3-9C852BABD83E}"/>
              </a:ext>
            </a:extLst>
          </p:cNvPr>
          <p:cNvSpPr txBox="1">
            <a:spLocks/>
          </p:cNvSpPr>
          <p:nvPr/>
        </p:nvSpPr>
        <p:spPr>
          <a:xfrm>
            <a:off x="313151" y="281836"/>
            <a:ext cx="8574065" cy="51939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7213" indent="-557213">
              <a:buFont typeface="+mj-lt"/>
              <a:buAutoNum type="arabicPeriod" startAt="2"/>
            </a:pPr>
            <a:r>
              <a:rPr lang="nl-NL" sz="3000" dirty="0">
                <a:latin typeface="Arial" panose="020B0604020202020204" pitchFamily="34" charset="0"/>
                <a:cs typeface="Arial" panose="020B0604020202020204" pitchFamily="34" charset="0"/>
              </a:rPr>
              <a:t>Waar komt de benodigde energie vandaan?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stap 1 gerealiseerd is kan voor stap 2 de benodigde installatie bepaald worden om maximaal zelf te produceren </a:t>
            </a:r>
          </a:p>
          <a:p>
            <a:pPr marL="0" indent="0">
              <a:buNone/>
            </a:pPr>
            <a:endParaRPr lang="nl-NL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0113" lvl="1" indent="-557213">
              <a:buFont typeface="+mj-lt"/>
              <a:buAutoNum type="arabicPeriod"/>
              <a:defRPr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Zonnepanelen (gewoon of thermodynamisch)</a:t>
            </a:r>
          </a:p>
          <a:p>
            <a:pPr marL="900113" lvl="1" indent="-557213">
              <a:buFont typeface="+mj-lt"/>
              <a:buAutoNum type="arabicPeriod"/>
              <a:defRPr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Warmtepomp met hoog rendement (rendement stijgt door ontwikkelingen snel) </a:t>
            </a:r>
            <a:r>
              <a:rPr lang="nl-NL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 800% nu </a:t>
            </a:r>
          </a:p>
          <a:p>
            <a:pPr marL="900113" lvl="1" indent="-557213">
              <a:buFont typeface="+mj-lt"/>
              <a:buAutoNum type="arabicPeriod"/>
              <a:defRPr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Kleine windmolens (verticaal of horizontaal)</a:t>
            </a:r>
          </a:p>
          <a:p>
            <a:pPr marL="900113" lvl="1" indent="-557213">
              <a:buFont typeface="+mj-lt"/>
              <a:buAutoNum type="arabicPeriod"/>
              <a:defRPr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Externe energielevering (groene stroom)</a:t>
            </a:r>
          </a:p>
          <a:p>
            <a:pPr marL="900113" lvl="1" indent="-557213">
              <a:buFont typeface="+mj-lt"/>
              <a:buAutoNum type="arabicPeriod"/>
              <a:defRPr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Fossiele bronnen (grijze stroom, aardgas)</a:t>
            </a:r>
          </a:p>
          <a:p>
            <a:pPr marL="342900" lvl="1" indent="0">
              <a:buNone/>
            </a:pPr>
            <a:endParaRPr lang="nl-N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>
              <a:buNone/>
            </a:pPr>
            <a:r>
              <a:rPr lang="nl-NL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ontwikkelingen op het technische vlak gaan zo snel dat dit nu niet nader uitgezocht wordt.</a:t>
            </a:r>
          </a:p>
          <a:p>
            <a:pPr marL="342900" lvl="1" indent="0">
              <a:buNone/>
            </a:pP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AD8B88E-F8DF-7E8E-9BC2-A2CFA94E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Design: Y. Wigleven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D8A5446-8F89-83F4-9B03-84A588EF9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Auteur: K. Reintjes</a:t>
            </a:r>
          </a:p>
        </p:txBody>
      </p:sp>
    </p:spTree>
    <p:extLst>
      <p:ext uri="{BB962C8B-B14F-4D97-AF65-F5344CB8AC3E}">
        <p14:creationId xmlns:p14="http://schemas.microsoft.com/office/powerpoint/2010/main" val="4134563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F19C43-A64E-C924-6E4A-75AE1D942769}"/>
              </a:ext>
            </a:extLst>
          </p:cNvPr>
          <p:cNvSpPr txBox="1">
            <a:spLocks/>
          </p:cNvSpPr>
          <p:nvPr/>
        </p:nvSpPr>
        <p:spPr>
          <a:xfrm>
            <a:off x="628650" y="1020652"/>
            <a:ext cx="7886700" cy="46736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7213" indent="-557213">
              <a:buFont typeface="+mj-lt"/>
              <a:buAutoNum type="arabicPeriod" startAt="2"/>
            </a:pPr>
            <a:r>
              <a:rPr lang="nl-NL" sz="3000" dirty="0"/>
              <a:t>Hoe kan de energie efficiënt gebruikt worden?</a:t>
            </a:r>
          </a:p>
          <a:p>
            <a:pPr marL="900113" lvl="1" indent="-557213">
              <a:buFont typeface="+mj-lt"/>
              <a:buAutoNum type="arabicPeriod"/>
              <a:defRPr/>
            </a:pPr>
            <a:r>
              <a:rPr lang="nl-NL" sz="2700" dirty="0">
                <a:latin typeface="Calibri" panose="020F0502020204030204"/>
              </a:rPr>
              <a:t>Warmtepomp (Lucht/lucht; lucht/water; water/water) </a:t>
            </a:r>
          </a:p>
          <a:p>
            <a:pPr marL="900113" lvl="1" indent="-557213">
              <a:buFont typeface="+mj-lt"/>
              <a:buAutoNum type="arabicPeriod"/>
              <a:defRPr/>
            </a:pPr>
            <a:r>
              <a:rPr lang="nl-NL" sz="2700" dirty="0"/>
              <a:t>Hybride CV ketel (tijdelijke oplossing als je van het gas af moet zoals wij) </a:t>
            </a:r>
            <a:endParaRPr lang="nl-NL" sz="2700" dirty="0">
              <a:latin typeface="Calibri" panose="020F0502020204030204"/>
            </a:endParaRPr>
          </a:p>
          <a:p>
            <a:pPr marL="900113" lvl="1" indent="-557213">
              <a:buFont typeface="+mj-lt"/>
              <a:buAutoNum type="arabicPeriod"/>
            </a:pPr>
            <a:r>
              <a:rPr lang="nl-NL" sz="2700" dirty="0"/>
              <a:t>Boiler op waterstofgas (ontwikkeling is nog niet betaalbaar)</a:t>
            </a:r>
          </a:p>
          <a:p>
            <a:pPr marL="900113" lvl="1" indent="-557213">
              <a:buFont typeface="+mj-lt"/>
              <a:buAutoNum type="arabicPeriod"/>
            </a:pPr>
            <a:r>
              <a:rPr lang="nl-NL" sz="2700" dirty="0"/>
              <a:t>Elektrische ketel/boiler (niet erg efficiënt tot nu toe)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8D2C159-B100-8CDC-7B19-834EF1E5F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Design: Y. Wigleven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517483E-6875-A171-8450-8D86E7F76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Auteur: K. Reintjes</a:t>
            </a:r>
          </a:p>
        </p:txBody>
      </p:sp>
    </p:spTree>
    <p:extLst>
      <p:ext uri="{BB962C8B-B14F-4D97-AF65-F5344CB8AC3E}">
        <p14:creationId xmlns:p14="http://schemas.microsoft.com/office/powerpoint/2010/main" val="2880246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F19C43-A64E-C924-6E4A-75AE1D942769}"/>
              </a:ext>
            </a:extLst>
          </p:cNvPr>
          <p:cNvSpPr txBox="1">
            <a:spLocks/>
          </p:cNvSpPr>
          <p:nvPr/>
        </p:nvSpPr>
        <p:spPr>
          <a:xfrm>
            <a:off x="628650" y="1020652"/>
            <a:ext cx="7886700" cy="46736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7213" indent="-557213">
              <a:buFont typeface="+mj-lt"/>
              <a:buAutoNum type="arabicPeriod" startAt="3"/>
            </a:pPr>
            <a:r>
              <a:rPr lang="nl-NL" sz="3000" dirty="0"/>
              <a:t>Het gebruik van fossiele energie!</a:t>
            </a:r>
          </a:p>
          <a:p>
            <a:pPr marL="900113" lvl="1" indent="-557213">
              <a:buFont typeface="+mj-lt"/>
              <a:buAutoNum type="arabicPeriod"/>
              <a:defRPr/>
            </a:pPr>
            <a:r>
              <a:rPr lang="nl-NL" sz="2700" dirty="0">
                <a:latin typeface="Calibri" panose="020F0502020204030204"/>
              </a:rPr>
              <a:t>Geen gebruik van gas (gasaansluiting laten verwijderen)</a:t>
            </a:r>
            <a:br>
              <a:rPr lang="nl-NL" sz="2700" dirty="0">
                <a:latin typeface="Calibri" panose="020F0502020204030204"/>
              </a:rPr>
            </a:br>
            <a:r>
              <a:rPr lang="nl-NL" sz="2100" dirty="0">
                <a:solidFill>
                  <a:srgbClr val="FF0000"/>
                </a:solidFill>
                <a:latin typeface="Calibri" panose="020F0502020204030204"/>
              </a:rPr>
              <a:t>anders blijft het vastrecht geld kosten voor niets</a:t>
            </a:r>
          </a:p>
          <a:p>
            <a:pPr marL="900113" lvl="1" indent="-557213">
              <a:buFont typeface="+mj-lt"/>
              <a:buAutoNum type="arabicPeriod"/>
              <a:defRPr/>
            </a:pPr>
            <a:r>
              <a:rPr lang="nl-NL" sz="2700" dirty="0">
                <a:latin typeface="Calibri" panose="020F0502020204030204"/>
              </a:rPr>
              <a:t>Voldoende stroom  zelf opwekken</a:t>
            </a:r>
          </a:p>
          <a:p>
            <a:pPr marL="900113" lvl="1" indent="-557213">
              <a:buFont typeface="+mj-lt"/>
              <a:buAutoNum type="arabicPeriod"/>
              <a:defRPr/>
            </a:pPr>
            <a:r>
              <a:rPr lang="nl-NL" sz="2700" dirty="0">
                <a:latin typeface="Calibri" panose="020F0502020204030204"/>
              </a:rPr>
              <a:t>Groene stroom i.p.v. grijze stroom inkopen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D1822A2-7FDF-8459-B8EA-BBE82E5AE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Design: Y. Wigleven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96566AE-937D-836E-F726-BE4170094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Auteur: K. Reintjes</a:t>
            </a:r>
          </a:p>
        </p:txBody>
      </p:sp>
    </p:spTree>
    <p:extLst>
      <p:ext uri="{BB962C8B-B14F-4D97-AF65-F5344CB8AC3E}">
        <p14:creationId xmlns:p14="http://schemas.microsoft.com/office/powerpoint/2010/main" val="427775613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508</TotalTime>
  <Words>418</Words>
  <Application>Microsoft Macintosh PowerPoint</Application>
  <PresentationFormat>Diavoorstelling (4:3)</PresentationFormat>
  <Paragraphs>46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Klaus Reintjes</dc:creator>
  <cp:lastModifiedBy>Hansbart Broens</cp:lastModifiedBy>
  <cp:revision>8</cp:revision>
  <cp:lastPrinted>2023-11-10T13:28:01Z</cp:lastPrinted>
  <dcterms:created xsi:type="dcterms:W3CDTF">2023-01-10T12:19:42Z</dcterms:created>
  <dcterms:modified xsi:type="dcterms:W3CDTF">2023-11-22T11:43:55Z</dcterms:modified>
</cp:coreProperties>
</file>